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Corsiva"/>
      <p:regular r:id="rId23"/>
      <p:bold r:id="rId24"/>
      <p:italic r:id="rId25"/>
      <p:boldItalic r:id="rId26"/>
    </p:embeddedFont>
    <p:embeddedFont>
      <p:font typeface="Caveat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YZCRxSuqZIeHaRyqWs/haf2K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orsiva-bold.fntdata"/><Relationship Id="rId23" Type="http://schemas.openxmlformats.org/officeDocument/2006/relationships/font" Target="fonts/Corsi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rsiva-boldItalic.fntdata"/><Relationship Id="rId25" Type="http://schemas.openxmlformats.org/officeDocument/2006/relationships/font" Target="fonts/Corsiva-italic.fntdata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df63349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df6334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df63349a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df63349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df63349a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df63349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8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2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30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30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30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30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0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31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1" name="Google Shape;111;p31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31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31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4" name="Google Shape;114;p31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31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1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7" name="Google Shape;117;p31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2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title"/>
          </p:nvPr>
        </p:nvSpPr>
        <p:spPr>
          <a:xfrm>
            <a:off x="1762138" y="377687"/>
            <a:ext cx="8566605" cy="11171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lgerian"/>
              <a:buNone/>
            </a:pPr>
            <a:r>
              <a:rPr b="1" lang="en-US" sz="3600" u="sng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GOLD PRICE FORECASTING</a:t>
            </a:r>
            <a:endParaRPr b="1" sz="3600">
              <a:solidFill>
                <a:srgbClr val="C0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38" name="Google Shape;138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191" y="2057400"/>
            <a:ext cx="7458324" cy="4374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 txBox="1"/>
          <p:nvPr>
            <p:ph idx="2" type="body"/>
          </p:nvPr>
        </p:nvSpPr>
        <p:spPr>
          <a:xfrm>
            <a:off x="310102" y="1653872"/>
            <a:ext cx="3458816" cy="413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None/>
            </a:pPr>
            <a:r>
              <a:rPr b="1" lang="en-US" sz="2000">
                <a:solidFill>
                  <a:srgbClr val="7030A0"/>
                </a:solidFill>
                <a:latin typeface="Algerian"/>
                <a:ea typeface="Algerian"/>
                <a:cs typeface="Algerian"/>
                <a:sym typeface="Algerian"/>
              </a:rPr>
              <a:t>By:-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None/>
            </a:pPr>
            <a:r>
              <a:rPr lang="en-US" sz="2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Miss.Vaishnavi Mande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None/>
            </a:pPr>
            <a:r>
              <a:rPr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Mr.Mayur Mapari</a:t>
            </a:r>
            <a:endParaRPr sz="2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None/>
            </a:pPr>
            <a:r>
              <a:rPr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Mr.Aniket Mali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None/>
            </a:pPr>
            <a:r>
              <a:rPr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Mr.Pravin Shende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None/>
            </a:pPr>
            <a:r>
              <a:rPr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Mr.Nayan Kumar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79CC"/>
              </a:buClr>
              <a:buSzPts val="1600"/>
              <a:buNone/>
            </a:pPr>
            <a:r>
              <a:rPr b="1" lang="en-US" sz="1600">
                <a:solidFill>
                  <a:srgbClr val="0779CC"/>
                </a:solidFill>
              </a:rPr>
              <a:t> </a:t>
            </a:r>
            <a:r>
              <a:rPr b="1" i="1" lang="en-US" sz="1600">
                <a:solidFill>
                  <a:srgbClr val="0779CC"/>
                </a:solidFill>
              </a:rPr>
              <a:t>  Mentor:- Karthik Muskula    </a:t>
            </a:r>
            <a:r>
              <a:rPr b="1" lang="en-US" sz="1600">
                <a:solidFill>
                  <a:srgbClr val="0779CC"/>
                </a:solidFill>
              </a:rPr>
              <a:t>                                           Date:-25/08/2022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335" y="179995"/>
            <a:ext cx="4467849" cy="28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 txBox="1"/>
          <p:nvPr>
            <p:ph idx="2" type="body"/>
          </p:nvPr>
        </p:nvSpPr>
        <p:spPr>
          <a:xfrm>
            <a:off x="122098" y="316065"/>
            <a:ext cx="3739791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None/>
            </a:pPr>
            <a:r>
              <a:rPr b="1" lang="en-US" sz="28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Model Evaluation With ARIMA &amp; SARIMA:</a:t>
            </a:r>
            <a:endParaRPr b="1" sz="2800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9159903" y="179995"/>
            <a:ext cx="2909999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F0"/>
                </a:solidFill>
                <a:latin typeface="Rockwell"/>
                <a:ea typeface="Rockwell"/>
                <a:cs typeface="Rockwell"/>
                <a:sym typeface="Rockwell"/>
              </a:rPr>
              <a:t>Obeservations: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ARIMA model gives very bad results.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SARIMA  works better and it also captures the trend and seasonality.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4" name="Google Shape;244;p10"/>
          <p:cNvSpPr/>
          <p:nvPr/>
        </p:nvSpPr>
        <p:spPr>
          <a:xfrm flipH="1">
            <a:off x="8714630" y="1057523"/>
            <a:ext cx="445273" cy="90644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714" y="3135463"/>
            <a:ext cx="6740345" cy="222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941" y="3135463"/>
            <a:ext cx="4830417" cy="22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 txBox="1"/>
          <p:nvPr/>
        </p:nvSpPr>
        <p:spPr>
          <a:xfrm>
            <a:off x="179941" y="5716988"/>
            <a:ext cx="47021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Observations: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ARIMA  model performs very badly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It’s forecast is far away from original validation dataset.</a:t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5279665" y="5716988"/>
            <a:ext cx="653597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Observations: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SARIMA  gives better result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It also captures the trend &amp; seasonality 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It gives lowest residual value as shown in chart.</a:t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179941" y="2822713"/>
            <a:ext cx="3681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ARIMA model forecasting:</a:t>
            </a:r>
            <a:endParaRPr sz="1800">
              <a:solidFill>
                <a:srgbClr val="FFC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8641886" y="2822713"/>
            <a:ext cx="3300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SARIMA model forecasting:</a:t>
            </a:r>
            <a:endParaRPr sz="1800">
              <a:solidFill>
                <a:srgbClr val="FFC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807" y="101101"/>
            <a:ext cx="4548147" cy="40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 txBox="1"/>
          <p:nvPr>
            <p:ph idx="2" type="body"/>
          </p:nvPr>
        </p:nvSpPr>
        <p:spPr>
          <a:xfrm>
            <a:off x="201611" y="222637"/>
            <a:ext cx="3932237" cy="774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Model Evaluation Using OLS Regression Techniques:</a:t>
            </a:r>
            <a:endParaRPr b="1" sz="32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4576739" y="381002"/>
            <a:ext cx="2396555" cy="104228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rgbClr val="704A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OLS Regression Results: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3294" y="4353290"/>
            <a:ext cx="4961614" cy="231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4635610" y="5049743"/>
            <a:ext cx="2251545" cy="162141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rgbClr val="704A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OLS Regression forecasting plot:</a:t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14" y="2059388"/>
            <a:ext cx="3474719" cy="469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 txBox="1"/>
          <p:nvPr/>
        </p:nvSpPr>
        <p:spPr>
          <a:xfrm>
            <a:off x="3554233" y="2469345"/>
            <a:ext cx="2824039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Rockwell"/>
                <a:ea typeface="Rockwell"/>
                <a:cs typeface="Rockwell"/>
                <a:sym typeface="Rockwell"/>
              </a:rPr>
              <a:t>Observations: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OLS regression model with trend &amp; seasonality gives the lowest RMSE value 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Thus it provides proof for SARIMA  model that dataset has trend &amp; seasonality.</a:t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>
            <p:ph idx="2" type="body"/>
          </p:nvPr>
        </p:nvSpPr>
        <p:spPr>
          <a:xfrm>
            <a:off x="567193" y="609601"/>
            <a:ext cx="3932237" cy="1473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i="1" lang="en-US" sz="2800" u="sng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SARIMA  Model’s forecast Result for 30 days on validation dataset:</a:t>
            </a:r>
            <a:endParaRPr b="1" i="1" sz="2800" u="sng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67" name="Google Shape;26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002" y="1133229"/>
            <a:ext cx="4763907" cy="541069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2"/>
          <p:cNvSpPr txBox="1"/>
          <p:nvPr/>
        </p:nvSpPr>
        <p:spPr>
          <a:xfrm>
            <a:off x="7021002" y="349857"/>
            <a:ext cx="46038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Summary of RMSE values with visual representation of all models:</a:t>
            </a:r>
            <a:endParaRPr b="1" sz="24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041" y="2472854"/>
            <a:ext cx="3821687" cy="423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2" type="body"/>
          </p:nvPr>
        </p:nvSpPr>
        <p:spPr>
          <a:xfrm>
            <a:off x="279807" y="139410"/>
            <a:ext cx="9993278" cy="709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None/>
            </a:pPr>
            <a:r>
              <a:rPr b="1" lang="en-US" sz="3600">
                <a:solidFill>
                  <a:srgbClr val="FFC000"/>
                </a:solidFill>
                <a:latin typeface="Corsiva"/>
                <a:ea typeface="Corsiva"/>
                <a:cs typeface="Corsiva"/>
                <a:sym typeface="Corsiva"/>
              </a:rPr>
              <a:t>FBPROPHET Model for Forecasting Gold Prices:</a:t>
            </a:r>
            <a:endParaRPr b="1" sz="3600">
              <a:solidFill>
                <a:srgbClr val="FFC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75" name="Google Shape;27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882" y="849063"/>
            <a:ext cx="6782462" cy="3327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/>
        </p:nvSpPr>
        <p:spPr>
          <a:xfrm>
            <a:off x="321711" y="1008451"/>
            <a:ext cx="3848431" cy="5601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Observations: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Here blue faint region shows the CI ( confidence Interval ) of the respective values.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Black point are actual datapoint values.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And Blue continuous line is related to forecasted values of the FBPROPHET  model.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Thus it also gives the better forecasting result 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FbProphet model also shows  weekly &amp; yearly level trend.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 next slide , we have compaired these results with SARIMA models forecasted result values. </a:t>
            </a:r>
            <a:endParaRPr sz="16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882" y="4269851"/>
            <a:ext cx="6877121" cy="250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1429" y="2087562"/>
            <a:ext cx="3745063" cy="4591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 txBox="1"/>
          <p:nvPr/>
        </p:nvSpPr>
        <p:spPr>
          <a:xfrm>
            <a:off x="1065474" y="0"/>
            <a:ext cx="931097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Comparison of forecasted values  for 30 days  of SARIMA  &amp; FBPROFHET Model:</a:t>
            </a:r>
            <a:endParaRPr b="1" i="1" sz="40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84" name="Google Shape;284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134" y="2087563"/>
            <a:ext cx="3991555" cy="4591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1065474" y="1653871"/>
            <a:ext cx="2894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Rockwell"/>
                <a:ea typeface="Rockwell"/>
                <a:cs typeface="Rockwell"/>
                <a:sym typeface="Rockwell"/>
              </a:rPr>
              <a:t>SARIMA Model:</a:t>
            </a:r>
            <a:endParaRPr sz="1800">
              <a:solidFill>
                <a:srgbClr val="FFFF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5909144" y="1653871"/>
            <a:ext cx="2894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Rockwell"/>
                <a:ea typeface="Rockwell"/>
                <a:cs typeface="Rockwell"/>
                <a:sym typeface="Rockwell"/>
              </a:rPr>
              <a:t>FBPROPHET Model:</a:t>
            </a:r>
            <a:endParaRPr sz="1800">
              <a:solidFill>
                <a:srgbClr val="FFFF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df63349a9_0_0"/>
          <p:cNvSpPr txBox="1"/>
          <p:nvPr>
            <p:ph type="title"/>
          </p:nvPr>
        </p:nvSpPr>
        <p:spPr>
          <a:xfrm>
            <a:off x="913800" y="136075"/>
            <a:ext cx="10353900" cy="11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C00000"/>
                </a:solidFill>
                <a:latin typeface="Corsiva"/>
                <a:ea typeface="Corsiva"/>
                <a:cs typeface="Corsiva"/>
                <a:sym typeface="Corsiva"/>
              </a:rPr>
              <a:t>Model Deployment:- FB Prophet</a:t>
            </a:r>
            <a:endParaRPr i="1" sz="4000">
              <a:solidFill>
                <a:srgbClr val="C0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92" name="Google Shape;292;g15df63349a9_0_0"/>
          <p:cNvSpPr txBox="1"/>
          <p:nvPr>
            <p:ph idx="1" type="body"/>
          </p:nvPr>
        </p:nvSpPr>
        <p:spPr>
          <a:xfrm>
            <a:off x="95250" y="2055250"/>
            <a:ext cx="3864300" cy="4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Created a Web Application using IDE like VS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FB Prophet is </a:t>
            </a:r>
            <a:r>
              <a:rPr lang="en-US"/>
              <a:t>chosen</a:t>
            </a:r>
            <a:r>
              <a:rPr lang="en-US"/>
              <a:t> for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Deployed a Web Application using Streamlit in Cloud Platform like Heroku.</a:t>
            </a:r>
            <a:endParaRPr/>
          </a:p>
        </p:txBody>
      </p:sp>
      <p:pic>
        <p:nvPicPr>
          <p:cNvPr id="293" name="Google Shape;293;g15df63349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850" y="1333375"/>
            <a:ext cx="7987125" cy="5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df63349a9_0_18"/>
          <p:cNvSpPr txBox="1"/>
          <p:nvPr>
            <p:ph type="title"/>
          </p:nvPr>
        </p:nvSpPr>
        <p:spPr>
          <a:xfrm>
            <a:off x="913800" y="231325"/>
            <a:ext cx="103539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C00000"/>
                </a:solidFill>
                <a:latin typeface="Corsiva"/>
                <a:ea typeface="Corsiva"/>
                <a:cs typeface="Corsiva"/>
                <a:sym typeface="Corsiva"/>
              </a:rPr>
              <a:t>FB Prophet Model and Seasonality Interface </a:t>
            </a:r>
            <a:endParaRPr i="1" sz="4000">
              <a:solidFill>
                <a:srgbClr val="C0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99" name="Google Shape;299;g15df63349a9_0_18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15df63349a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" y="1374325"/>
            <a:ext cx="7266201" cy="5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5df63349a9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325" y="1374325"/>
            <a:ext cx="4653649" cy="54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df63349a9_0_25"/>
          <p:cNvSpPr txBox="1"/>
          <p:nvPr>
            <p:ph type="title"/>
          </p:nvPr>
        </p:nvSpPr>
        <p:spPr>
          <a:xfrm>
            <a:off x="913800" y="312975"/>
            <a:ext cx="10353900" cy="13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C00000"/>
                </a:solidFill>
                <a:latin typeface="Corsiva"/>
                <a:ea typeface="Corsiva"/>
                <a:cs typeface="Corsiva"/>
                <a:sym typeface="Corsiva"/>
              </a:rPr>
              <a:t>Problems Faced During Project</a:t>
            </a:r>
            <a:endParaRPr i="1" sz="4000">
              <a:solidFill>
                <a:srgbClr val="C0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07" name="Google Shape;307;g15df63349a9_0_25"/>
          <p:cNvSpPr txBox="1"/>
          <p:nvPr>
            <p:ph idx="1" type="body"/>
          </p:nvPr>
        </p:nvSpPr>
        <p:spPr>
          <a:xfrm>
            <a:off x="913800" y="1877775"/>
            <a:ext cx="10353900" cy="455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was not in stationary form. So we have converted data into stationary form.For that we used the these different log , square root , shift , difference functions techniques.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Because of transformations techniques used , we have to use the reverse transformation techniques to get the output in original format.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Hyperparameter </a:t>
            </a:r>
            <a:r>
              <a:rPr lang="en-US"/>
              <a:t>tuning</a:t>
            </a:r>
            <a:r>
              <a:rPr lang="en-US"/>
              <a:t> for models like ARIMA and SARIMA was tough task. So, we have done hyperparameter </a:t>
            </a:r>
            <a:r>
              <a:rPr lang="en-US"/>
              <a:t>tuning</a:t>
            </a:r>
            <a:r>
              <a:rPr lang="en-US"/>
              <a:t> by defining a function.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trend component was not uniform . At first , it was showing additive type of trend but due to corona pandemic , it was some like multiplicative type.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By </a:t>
            </a:r>
            <a:r>
              <a:rPr lang="en-US"/>
              <a:t>watching</a:t>
            </a:r>
            <a:r>
              <a:rPr lang="en-US"/>
              <a:t> the plot graph , it was unable to determine seasonality ,but by using decomposition plot , we reached ultimately at good one.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0099"/>
              </a:buClr>
              <a:buSzPts val="9600"/>
              <a:buNone/>
            </a:pPr>
            <a:r>
              <a:rPr b="1" lang="en-US" sz="9600">
                <a:solidFill>
                  <a:srgbClr val="990099"/>
                </a:solidFill>
                <a:latin typeface="Corsiva"/>
                <a:ea typeface="Corsiva"/>
                <a:cs typeface="Corsiva"/>
                <a:sym typeface="Corsiva"/>
              </a:rPr>
              <a:t>Thank you !</a:t>
            </a:r>
            <a:endParaRPr b="1" sz="9600">
              <a:solidFill>
                <a:srgbClr val="990099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type="title"/>
          </p:nvPr>
        </p:nvSpPr>
        <p:spPr>
          <a:xfrm>
            <a:off x="839788" y="457200"/>
            <a:ext cx="3932237" cy="327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orsiva"/>
              <a:buNone/>
            </a:pPr>
            <a:r>
              <a:rPr b="1" lang="en-US" sz="4000" u="sng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BUSINESS OBJECTIVE</a:t>
            </a:r>
            <a:endParaRPr b="1" sz="40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4182386" y="987425"/>
            <a:ext cx="717300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529"/>
              <a:buChar char="●"/>
            </a:pPr>
            <a:r>
              <a:rPr lang="en-US" sz="3200">
                <a:solidFill>
                  <a:srgbClr val="E7B8C5"/>
                </a:solidFill>
                <a:latin typeface="Arial"/>
                <a:ea typeface="Arial"/>
                <a:cs typeface="Arial"/>
                <a:sym typeface="Arial"/>
              </a:rPr>
              <a:t>The objective is to understand the underlying structure in our  dataset and to make the suitable forecasting model which can effectively forecast gold prices for next 30 days.</a:t>
            </a:r>
            <a:endParaRPr/>
          </a:p>
          <a:p>
            <a:pPr indent="0" lvl="0" marL="457200" rtl="0" algn="just">
              <a:lnSpc>
                <a:spcPct val="107916"/>
              </a:lnSpc>
              <a:spcBef>
                <a:spcPts val="1885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3200">
              <a:solidFill>
                <a:srgbClr val="E7B8C5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885"/>
              </a:spcBef>
              <a:spcAft>
                <a:spcPts val="0"/>
              </a:spcAft>
              <a:buClr>
                <a:schemeClr val="dk1"/>
              </a:buClr>
              <a:buSzPct val="73529"/>
              <a:buChar char="●"/>
            </a:pPr>
            <a:r>
              <a:rPr lang="en-US" sz="3200">
                <a:solidFill>
                  <a:srgbClr val="E7B8C5"/>
                </a:solidFill>
                <a:latin typeface="Arial"/>
                <a:ea typeface="Arial"/>
                <a:cs typeface="Arial"/>
                <a:sym typeface="Arial"/>
              </a:rPr>
              <a:t>So that this forecast model will be used by gold exporting and gold importing companies to understand the metal price movements and accordingly set their revenue expectations.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775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-120650" lvl="0" marL="228600" rtl="0" algn="l">
              <a:lnSpc>
                <a:spcPct val="12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913795" y="609601"/>
            <a:ext cx="5948181" cy="99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orsiva"/>
              <a:buNone/>
            </a:pPr>
            <a:r>
              <a:rPr lang="en-US" sz="40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b="1" lang="en-US" sz="4000" u="sng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PROJECT FLOW </a:t>
            </a:r>
            <a:endParaRPr sz="40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151" name="Google Shape;151;p3"/>
          <p:cNvSpPr txBox="1"/>
          <p:nvPr>
            <p:ph idx="1" type="body"/>
          </p:nvPr>
        </p:nvSpPr>
        <p:spPr>
          <a:xfrm>
            <a:off x="318051" y="1608152"/>
            <a:ext cx="7895645" cy="154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 sz="2400">
                <a:solidFill>
                  <a:schemeClr val="accent2"/>
                </a:solidFill>
              </a:rPr>
              <a:t>These are the steps which we will  follow while building forecasting model:</a:t>
            </a:r>
            <a:endParaRPr sz="2400">
              <a:solidFill>
                <a:schemeClr val="accent2"/>
              </a:solidFill>
            </a:endParaRPr>
          </a:p>
        </p:txBody>
      </p:sp>
      <p:grpSp>
        <p:nvGrpSpPr>
          <p:cNvPr id="152" name="Google Shape;152;p3"/>
          <p:cNvGrpSpPr/>
          <p:nvPr/>
        </p:nvGrpSpPr>
        <p:grpSpPr>
          <a:xfrm>
            <a:off x="918411" y="3175582"/>
            <a:ext cx="10495044" cy="1217118"/>
            <a:chOff x="4616" y="241109"/>
            <a:chExt cx="10495044" cy="1217118"/>
          </a:xfrm>
        </p:grpSpPr>
        <p:sp>
          <p:nvSpPr>
            <p:cNvPr id="153" name="Google Shape;153;p3"/>
            <p:cNvSpPr/>
            <p:nvPr/>
          </p:nvSpPr>
          <p:spPr>
            <a:xfrm>
              <a:off x="4616" y="241109"/>
              <a:ext cx="2018277" cy="1210966"/>
            </a:xfrm>
            <a:prstGeom prst="roundRect">
              <a:avLst>
                <a:gd fmla="val 10000" name="adj"/>
              </a:avLst>
            </a:prstGeom>
            <a:solidFill>
              <a:srgbClr val="9DC44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40084" y="276577"/>
              <a:ext cx="1947341" cy="1140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3351"/>
                </a:buClr>
                <a:buSzPts val="2100"/>
                <a:buFont typeface="Rockwell"/>
                <a:buNone/>
              </a:pPr>
              <a:r>
                <a:rPr b="1" i="0" lang="en-US" sz="2100" u="none" cap="none" strike="noStrike">
                  <a:solidFill>
                    <a:srgbClr val="9B3351"/>
                  </a:solidFill>
                  <a:latin typeface="Rockwell"/>
                  <a:ea typeface="Rockwell"/>
                  <a:cs typeface="Rockwell"/>
                  <a:sym typeface="Rockwell"/>
                </a:rPr>
                <a:t>EDA &amp; Data Visualization</a:t>
              </a:r>
              <a:endParaRPr b="1" i="0" sz="2100" u="none" cap="none" strike="noStrike">
                <a:solidFill>
                  <a:srgbClr val="9B335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 rot="7484">
              <a:off x="2224721" y="599428"/>
              <a:ext cx="427875" cy="50053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CBD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 txBox="1"/>
            <p:nvPr/>
          </p:nvSpPr>
          <p:spPr>
            <a:xfrm rot="7484">
              <a:off x="2224721" y="699394"/>
              <a:ext cx="299513" cy="300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830205" y="247261"/>
              <a:ext cx="2018277" cy="1210966"/>
            </a:xfrm>
            <a:prstGeom prst="roundRect">
              <a:avLst>
                <a:gd fmla="val 10000" name="adj"/>
              </a:avLst>
            </a:prstGeom>
            <a:solidFill>
              <a:srgbClr val="9DC44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2865673" y="282729"/>
              <a:ext cx="1947341" cy="1140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3351"/>
                </a:buClr>
                <a:buSzPts val="2200"/>
                <a:buFont typeface="Rockwell"/>
                <a:buNone/>
              </a:pPr>
              <a:r>
                <a:rPr b="1" i="0" lang="en-US" sz="2200" u="none" cap="none" strike="noStrike">
                  <a:solidFill>
                    <a:srgbClr val="9B3351"/>
                  </a:solidFill>
                  <a:latin typeface="Rockwell"/>
                  <a:ea typeface="Rockwell"/>
                  <a:cs typeface="Rockwell"/>
                  <a:sym typeface="Rockwell"/>
                </a:rPr>
                <a:t>Model Building</a:t>
              </a:r>
              <a:endParaRPr b="1" i="0" sz="2200" u="none" cap="none" strike="noStrike">
                <a:solidFill>
                  <a:srgbClr val="9B335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 rot="-7484">
              <a:off x="5050310" y="599376"/>
              <a:ext cx="427875" cy="50053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CBD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 txBox="1"/>
            <p:nvPr/>
          </p:nvSpPr>
          <p:spPr>
            <a:xfrm rot="-7484">
              <a:off x="5050310" y="699622"/>
              <a:ext cx="299513" cy="300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655794" y="241109"/>
              <a:ext cx="2018277" cy="1210966"/>
            </a:xfrm>
            <a:prstGeom prst="roundRect">
              <a:avLst>
                <a:gd fmla="val 10000" name="adj"/>
              </a:avLst>
            </a:prstGeom>
            <a:solidFill>
              <a:srgbClr val="9DC44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5691262" y="276577"/>
              <a:ext cx="1947341" cy="1140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3351"/>
                </a:buClr>
                <a:buSzPts val="2100"/>
                <a:buFont typeface="Rockwell"/>
                <a:buNone/>
              </a:pPr>
              <a:r>
                <a:rPr b="1" i="0" lang="en-US" sz="2100" u="none" cap="none" strike="noStrike">
                  <a:solidFill>
                    <a:srgbClr val="9B3351"/>
                  </a:solidFill>
                  <a:latin typeface="Rockwell"/>
                  <a:ea typeface="Rockwell"/>
                  <a:cs typeface="Rockwell"/>
                  <a:sym typeface="Rockwell"/>
                </a:rPr>
                <a:t>Model Evaluation</a:t>
              </a:r>
              <a:endParaRPr b="1" i="0" sz="2100" u="none" cap="none" strike="noStrike">
                <a:solidFill>
                  <a:srgbClr val="9B335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875899" y="596326"/>
              <a:ext cx="427874" cy="50053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CBD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 txBox="1"/>
            <p:nvPr/>
          </p:nvSpPr>
          <p:spPr>
            <a:xfrm>
              <a:off x="7875899" y="696432"/>
              <a:ext cx="299512" cy="300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481383" y="241109"/>
              <a:ext cx="2018277" cy="1210966"/>
            </a:xfrm>
            <a:prstGeom prst="roundRect">
              <a:avLst>
                <a:gd fmla="val 10000" name="adj"/>
              </a:avLst>
            </a:prstGeom>
            <a:solidFill>
              <a:srgbClr val="9DC44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8516851" y="276577"/>
              <a:ext cx="1947341" cy="1140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3351"/>
                </a:buClr>
                <a:buSzPts val="2100"/>
                <a:buFont typeface="Rockwell"/>
                <a:buNone/>
              </a:pPr>
              <a:r>
                <a:rPr b="1" i="0" lang="en-US" sz="2100" u="none" cap="none" strike="noStrike">
                  <a:solidFill>
                    <a:srgbClr val="9B3351"/>
                  </a:solidFill>
                  <a:latin typeface="Rockwell"/>
                  <a:ea typeface="Rockwell"/>
                  <a:cs typeface="Rockwell"/>
                  <a:sym typeface="Rockwell"/>
                </a:rPr>
                <a:t>Model Deployment</a:t>
              </a:r>
              <a:endParaRPr b="1" i="0" sz="2100" u="none" cap="none" strike="noStrike">
                <a:solidFill>
                  <a:srgbClr val="9B335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67" name="Google Shape;167;p3"/>
          <p:cNvSpPr txBox="1"/>
          <p:nvPr/>
        </p:nvSpPr>
        <p:spPr>
          <a:xfrm>
            <a:off x="373711" y="4511184"/>
            <a:ext cx="238539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EDA  will help to understand the nature,  trend , duplication, missing values in the dataset.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3617843" y="4495282"/>
            <a:ext cx="223431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For forecasting purpose there are many model driven &amp; data driven techniques so we will apply all these techniques on the Gold  datset.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6496216" y="4691270"/>
            <a:ext cx="182084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Using different metrics , we will evaluate different models &amp; try to reach one for  best one.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9223513" y="4778734"/>
            <a:ext cx="21945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Using Streamlit library , we will Deploy our model for Service purpose.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917228" y="625502"/>
            <a:ext cx="3932237" cy="106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100000"/>
              <a:buFont typeface="Bookman Old Style"/>
              <a:buNone/>
            </a:pPr>
            <a:r>
              <a:rPr lang="en-US">
                <a:solidFill>
                  <a:srgbClr val="FF3300"/>
                </a:solidFill>
              </a:rPr>
              <a:t>GOLD PRICE DATASET INFORMATION:</a:t>
            </a:r>
            <a:endParaRPr>
              <a:solidFill>
                <a:srgbClr val="FF3300"/>
              </a:solidFill>
            </a:endParaRPr>
          </a:p>
        </p:txBody>
      </p:sp>
      <p:pic>
        <p:nvPicPr>
          <p:cNvPr id="176" name="Google Shape;176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341" y="1809929"/>
            <a:ext cx="3411109" cy="495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9217" y="2142811"/>
            <a:ext cx="3086531" cy="44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/>
          <p:nvPr/>
        </p:nvSpPr>
        <p:spPr>
          <a:xfrm>
            <a:off x="202443" y="2242268"/>
            <a:ext cx="3932236" cy="318847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72236"/>
                </a:solidFill>
                <a:latin typeface="Rockwell"/>
                <a:ea typeface="Rockwell"/>
                <a:cs typeface="Rockwell"/>
                <a:sym typeface="Rockwell"/>
              </a:rPr>
              <a:t>This chart shows the basic information related to dataset:</a:t>
            </a:r>
            <a:endParaRPr b="1" sz="1800">
              <a:solidFill>
                <a:srgbClr val="67223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8719217" y="377303"/>
            <a:ext cx="3086531" cy="172278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99"/>
                </a:solidFill>
                <a:latin typeface="Rockwell"/>
                <a:ea typeface="Rockwell"/>
                <a:cs typeface="Rockwell"/>
                <a:sym typeface="Rockwell"/>
              </a:rPr>
              <a:t>Description of Gold Price dataset:</a:t>
            </a:r>
            <a:endParaRPr b="1" sz="1800">
              <a:solidFill>
                <a:srgbClr val="99009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-62809" y="176480"/>
            <a:ext cx="3562183" cy="998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rsiva"/>
              <a:buNone/>
            </a:pPr>
            <a:r>
              <a:rPr b="1" lang="en-US" sz="3200" u="sng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 EDA AND DATA VISUALIZATION:</a:t>
            </a:r>
            <a:endParaRPr sz="32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185" name="Google Shape;18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434" y="3957845"/>
            <a:ext cx="6678259" cy="28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2583412" y="5309190"/>
            <a:ext cx="2744799" cy="1432782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Yearwise trend of Gold Prices:</a:t>
            </a:r>
            <a:endParaRPr b="1" sz="1800">
              <a:solidFill>
                <a:srgbClr val="7030A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80" y="3398048"/>
            <a:ext cx="5149688" cy="1790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/>
          <p:nvPr/>
        </p:nvSpPr>
        <p:spPr>
          <a:xfrm>
            <a:off x="147480" y="2997938"/>
            <a:ext cx="5180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5"/>
                </a:solidFill>
                <a:latin typeface="Rockwell"/>
                <a:ea typeface="Rockwell"/>
                <a:cs typeface="Rockwell"/>
                <a:sym typeface="Rockwell"/>
              </a:rPr>
              <a:t>Overall Projection of the Gold Prices:</a:t>
            </a:r>
            <a:endParaRPr b="1" sz="20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6612" y="143123"/>
            <a:ext cx="6279858" cy="373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3714096" y="393717"/>
            <a:ext cx="15186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8EAD7"/>
                </a:solidFill>
                <a:latin typeface="Rockwell"/>
                <a:ea typeface="Rockwell"/>
                <a:cs typeface="Rockwell"/>
                <a:sym typeface="Rockwell"/>
              </a:rPr>
              <a:t>This heatmap shows the correlation of prices between Month &amp; Year:</a:t>
            </a:r>
            <a:endParaRPr b="1" sz="1800">
              <a:solidFill>
                <a:srgbClr val="F8EAD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5080883" y="675861"/>
            <a:ext cx="581356" cy="73152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rgbClr val="704A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917228" y="609600"/>
            <a:ext cx="3932237" cy="893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771E"/>
              </a:buClr>
              <a:buSzPts val="3600"/>
              <a:buFont typeface="Corsiva"/>
              <a:buNone/>
            </a:pPr>
            <a:r>
              <a:rPr lang="en-US" sz="3600">
                <a:solidFill>
                  <a:srgbClr val="B4771E"/>
                </a:solidFill>
                <a:latin typeface="Corsiva"/>
                <a:ea typeface="Corsiva"/>
                <a:cs typeface="Corsiva"/>
                <a:sym typeface="Corsiva"/>
              </a:rPr>
              <a:t>EXPLORATORY DATA ANALYSIS:</a:t>
            </a:r>
            <a:endParaRPr sz="3600">
              <a:solidFill>
                <a:srgbClr val="B4771E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197" name="Google Shape;19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27" y="1248355"/>
            <a:ext cx="3932238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8778062" y="453224"/>
            <a:ext cx="2496710" cy="795131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Yearwise Price Analysis :</a:t>
            </a:r>
            <a:endParaRPr b="1" sz="1800">
              <a:solidFill>
                <a:srgbClr val="7030A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8259763" y="4486260"/>
            <a:ext cx="3932237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Year 2020 shows the higest variation in prices &amp; max. price reached in that year.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While year 2017 &amp; 2018 shows less variation in prices.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Mean price value of year 2017 shows decreasing trend but later for each year trend is upward.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375" y="3304386"/>
            <a:ext cx="4365266" cy="266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/>
        </p:nvSpPr>
        <p:spPr>
          <a:xfrm>
            <a:off x="3530379" y="2658055"/>
            <a:ext cx="44209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Yearwise Distribution Plots of Gold Prices:</a:t>
            </a:r>
            <a:endParaRPr sz="18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96450" y="3429000"/>
            <a:ext cx="3333929" cy="2667207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Prices of Gold for year 2017 &amp; 2018 are normally distributed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But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For year 2019 &amp; 2020 prices doesn’t shows proper distribution . This period basically belongs to Covid Pandemic.</a:t>
            </a:r>
            <a:endParaRPr sz="1400">
              <a:solidFill>
                <a:srgbClr val="C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9613127" y="4174435"/>
            <a:ext cx="508883" cy="31182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9050">
            <a:solidFill>
              <a:srgbClr val="3A8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020" y="3339548"/>
            <a:ext cx="5542059" cy="3299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>
            <a:off x="6694998" y="977346"/>
            <a:ext cx="5192202" cy="2362201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90099"/>
                </a:solidFill>
                <a:latin typeface="Rockwell"/>
                <a:ea typeface="Rockwell"/>
                <a:cs typeface="Rockwell"/>
                <a:sym typeface="Rockwell"/>
              </a:rPr>
              <a:t>Lag_plots :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Different lag plots are drawn for different period to see the correlation between values.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Lag plot of period 1 &amp; 30 days shows higer correlation .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This plot helps to find out the seasonality in data .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This Gold price data shown monthly seasonality.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275" y="1232452"/>
            <a:ext cx="5258464" cy="15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445275" y="127121"/>
            <a:ext cx="5192202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Graphs of prices using Moving Avg. function are drawn for different periods.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Plot for period of 30 days shows smooth nature as well as gives less residual  with comparision to period 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563" y="4587903"/>
            <a:ext cx="6031065" cy="21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333955" y="3429000"/>
            <a:ext cx="554205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4771E"/>
                </a:solidFill>
                <a:latin typeface="Rockwell"/>
                <a:ea typeface="Rockwell"/>
                <a:cs typeface="Rockwell"/>
                <a:sym typeface="Rockwell"/>
              </a:rPr>
              <a:t>Seasonal Decomposition Graphs: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Seasonal decomposition graph for period 30 days is drawn . Thus graph shows proper seasonal trend for 30 days period.</a:t>
            </a:r>
            <a:endParaRPr sz="12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932167" y="4238045"/>
            <a:ext cx="747423" cy="3498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1932167" y="1049572"/>
            <a:ext cx="691763" cy="1828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962" y="1009815"/>
            <a:ext cx="3228229" cy="255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47" y="1009815"/>
            <a:ext cx="5394359" cy="267511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9215561" y="772012"/>
            <a:ext cx="2767054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3300"/>
                </a:solidFill>
                <a:latin typeface="Rockwell"/>
                <a:ea typeface="Rockwell"/>
                <a:cs typeface="Rockwell"/>
                <a:sym typeface="Rockwell"/>
              </a:rPr>
              <a:t>Observations: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Simple exponential fuction gives the lowest RMSE values but it doesn’t captures the trend and seasonality.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Double exponential model is better one but it captures only the trend but not seasonality.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 we will look for Arima &amp; Sarima models.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055" y="4318928"/>
            <a:ext cx="4512145" cy="2099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8754386" y="1908997"/>
            <a:ext cx="413468" cy="50888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rgbClr val="A271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6096000" y="4065221"/>
            <a:ext cx="342739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This is visual plot of the RMSE values tested for validation dataset.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Visulisation gives better comparative result between the different models.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5293494" y="4874151"/>
            <a:ext cx="556211" cy="7633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738F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397565" y="294198"/>
            <a:ext cx="61702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orsiva"/>
                <a:ea typeface="Corsiva"/>
                <a:cs typeface="Corsiva"/>
                <a:sym typeface="Corsiva"/>
              </a:rPr>
              <a:t>Model Evaluation:</a:t>
            </a:r>
            <a:endParaRPr b="1" sz="3600">
              <a:solidFill>
                <a:srgbClr val="C0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2" y="1516049"/>
            <a:ext cx="3568602" cy="5089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 txBox="1"/>
          <p:nvPr>
            <p:ph idx="2" type="body"/>
          </p:nvPr>
        </p:nvSpPr>
        <p:spPr>
          <a:xfrm>
            <a:off x="193660" y="252454"/>
            <a:ext cx="11462952" cy="113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None/>
            </a:pPr>
            <a:r>
              <a:rPr b="1" lang="en-US" sz="36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Different Techniques For Making Data Starionary:</a:t>
            </a:r>
            <a:endParaRPr b="1" sz="36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2500" y="1516608"/>
            <a:ext cx="2638300" cy="508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9816" y="1516050"/>
            <a:ext cx="2534092" cy="508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32924" y="1516049"/>
            <a:ext cx="2897399" cy="508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2022-09-22T04:08:17Z</dcterms:created>
  <dc:creator>Pravin Shende</dc:creator>
</cp:coreProperties>
</file>